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6858000" cy="9144000"/>
  <p:embeddedFontLst>
    <p:embeddedFont>
      <p:font typeface="Roboto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Roboto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-regular.fntdata"/><Relationship Id="rId90" Type="http://schemas.openxmlformats.org/officeDocument/2006/relationships/slide" Target="slides/slide85.xml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59f4b2d8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59f4b2d8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Long-range dependencies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733e9480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733e9480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59f4b2d8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59f4b2d8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59f4b2d8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59f4b2d8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iteration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733e9480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733e9480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733e948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733e948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在實作上，用regularized D會需要更多update次數(e.g. 5)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733e9480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733e9480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IS: inception v3 training data</a:t>
            </a:r>
            <a:r>
              <a:rPr lang="en"/>
              <a:t>（image net），凡是跟這個不像的，分數就會較低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FID:</a:t>
            </a:r>
            <a:r>
              <a:rPr lang="en"/>
              <a:t>用圖片的抽取出來的features來計算，可以某方面彌補inception scores的不足（IS沒有跟真實的dataset比較）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IS是把output跟image net比較，而FID則是把output跟training data比較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733e9480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733e9480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這裡的數字是iteration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733e9480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733e948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這裡的attention會考慮texture跟color   而不單只是adjacency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733e9480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733e9480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即便在空間上很近，他也可能會有不同的attention pair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71c2d299f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71c2d299f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733e9480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733e9480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733e9480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733e9480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733e9480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733e9480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要有十種模糊的小狗圖片，或是三張精緻的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733e9480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733e9480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超過threshold時重新sample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可以看到threshold調小時，圖片都只有微調，如此一來雖然會降低diversity，但是可以finetune model在某些特定圖片上面，就可以產出品質較好的圖片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並不是所有的GAN都能使用這個技巧，有些model這樣做會壞掉。要避免這種情況就要用orthogonal regularization (gradient vanishing，需要W與input相互orthgonal)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733e9480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733e9480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733e9480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733e9480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加深是沒有用的，作者就沒有放上來了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Iter不到1000就表示model壞掉了，需要early stopping (model愈大訓練得愈快  但是也會愈早壞掉)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733e9480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733e9480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儘管前面都很穩定，還是有可能訓練到一半就炸開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紅色到紫色代表深度加深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Y軸是singular value大小，不確定是哪一個channel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733e9480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733e9480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733e9480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733e9480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733e9480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733e9480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733e9480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733e9480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733e9480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733e9480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733e9480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733e9480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33e9480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33e9480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可以先切出大圖像來訓練，雖然會很模糊，卻保留了整體訊息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接下來再用小的找片來捕捉細節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733e9480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733e9480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733e9480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733e9480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733e9480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8733e9480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733e9480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733e9480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最下層是最粗糙，SinGAN由很多個GAN組成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733e9480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733e9480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每層都sample一個noise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733e9480d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733e9480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upsample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733e9480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733e9480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downsample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71c2d299f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871c2d299f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733e9480d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733e9480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這邊可以看成很多張11*11的小圖片被輸入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733e9480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733e9480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733e9480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733e9480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733e9480d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733e9480d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733e9480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733e9480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733e9480d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733e9480d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733e9480d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8733e9480d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733e9480d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733e9480d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8733e9480d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8733e9480d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733e9480d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8733e9480d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一種norm (input dependent)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9db62d7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強制gradient的l2 norm要=1</a:t>
            </a:r>
            <a:endParaRPr/>
          </a:p>
        </p:txBody>
      </p:sp>
      <p:sp>
        <p:nvSpPr>
          <p:cNvPr id="103" name="Google Shape;103;g879db62d72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733e9480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733e9480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一種norm (input dependent)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733e9480d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8733e9480d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733e9480d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733e9480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733e9480d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733e9480d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733e9480d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8733e9480d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8733e9480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8733e9480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733e9480d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8733e9480d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分三個部分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老師影片連結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879db62d7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879db62d7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79db62d7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79db62d7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8733e9480d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8733e9480d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這兩個變數用來產生noise input to the 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733e9480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733e9480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733e9480d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733e9480d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分三個部分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733e9480d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733e9480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分三個部分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8733e9480d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8733e9480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733e9480d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733e9480d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這裡使用unpaired data，我們需要的是兩個不同領域的corpus。這邊的source domain是自然風景照片，target domain則是插圖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童書裡面顏色對比通常都很鮮明，而這對model來說要同時遷移style&amp;contect就成了一件頗困難的事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733e9480d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733e9480d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現有的方法很難在風格以及轉換內容之間找到平衡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8733e9480d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8733e9480d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老師之前上課有提過，其實他們還是有一點點不同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CycleGAN可以轉換風格，但是內容轉不太好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DualGAN則是相反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733e9480d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733e9480d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這裡是G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8733e9480d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8733e9480d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Low-level features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733e9480d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8733e9480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733e9480d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8733e9480d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抽象程度高，色彩鮮豔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59f4b2d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59f4b2d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8733e9480d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8733e9480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733e9480d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733e9480d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大部分情況都是GANILLA比較好，但有少數case DualGAN也很強大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733e9480d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8733e9480d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r>
              <a:rPr lang="en"/>
              <a:t>表現最差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citation:cycle&gt;dual&gt;cartoon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733e9480d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8733e9480d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作者也收集了一些宮崎駿的插圖當作訓練資料，結果如本頁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這個model也有一些失敗的例子，如果input 圖像是木炭素描著色或單純的著色，則會產生品質較差的圖片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733e9480d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733e9480d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8733e9480d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8733e9480d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591b8afc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8591b8afc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591b8afc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591b8afc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r>
              <a:rPr lang="en"/>
              <a:t>用來抽取hidden vector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591b8afc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8591b8afc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抽取特徵的能力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判斷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591b8afc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8591b8afc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model</a:t>
            </a:r>
            <a:r>
              <a:rPr lang="en"/>
              <a:t>更簡潔  不需要額外的運算量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原本encoder的更新靠的是從G接收到的gradient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59f4b2d8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59f4b2d8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591b8afc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8591b8af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Freeze encoder, only trainable when training D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591b8afc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8591b8afc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8591b8afc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8591b8afc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r>
              <a:rPr lang="en"/>
              <a:t>的架構  以及loss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l_gan+l_recon+l_cyc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8591b8afc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8591b8afc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狗貓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冬夏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8591b8afc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8591b8afc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風景照梵谷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馬斑馬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79db62d72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79db62d72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59f4b2d8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59f4b2d8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Long-range dependencies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s://pytorch.org/docs/master/generated/torch.nn.utils.spectral_norm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2rd7etdn93tqb.cloudfront.net/wp-content/uploads/2018/04/mrs-puff-spongebob-frustrated-social-041318-1024x538.jpg" TargetMode="External"/><Relationship Id="rId4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content-tpe1-1.xx.fbcdn.net/v/t1.0-9/98053952_10163743532515296_6125130531014180864_n.jpg?_nc_cat=1&amp;_nc_sid=110474&amp;_nc_ohc=AP1k-nOxv2QAX_24Min&amp;_nc_ht=scontent-tpe1-1.xx&amp;oh=7129f16449e0a1dd5b04ab55fe051485&amp;oe=5EEE2B80" TargetMode="External"/><Relationship Id="rId4" Type="http://schemas.openxmlformats.org/officeDocument/2006/relationships/image" Target="../media/image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utu.be/-3LgL3NXLtI" TargetMode="External"/><Relationship Id="rId4" Type="http://schemas.openxmlformats.org/officeDocument/2006/relationships/hyperlink" Target="https://youtu.be/3JP-xuBJsyc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Relationship Id="rId4" Type="http://schemas.openxmlformats.org/officeDocument/2006/relationships/hyperlink" Target="https://youtu.be/sU5CG8Z0zgw?t=621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Relationship Id="rId4" Type="http://schemas.openxmlformats.org/officeDocument/2006/relationships/hyperlink" Target="https://youtu.be/sU5CG8Z0zgw?t=621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youtu.be/-3LgL3NXLtI?t=156" TargetMode="External"/><Relationship Id="rId4" Type="http://schemas.openxmlformats.org/officeDocument/2006/relationships/hyperlink" Target="https://youtu.be/-3LgL3NXLtI?t=889" TargetMode="External"/><Relationship Id="rId5" Type="http://schemas.openxmlformats.org/officeDocument/2006/relationships/hyperlink" Target="https://youtu.be/ufcKFjdpT98?t=1524" TargetMode="External"/><Relationship Id="rId6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2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8.png"/><Relationship Id="rId4" Type="http://schemas.openxmlformats.org/officeDocument/2006/relationships/image" Target="../media/image3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2020/05/28 </a:t>
            </a:r>
            <a:r>
              <a:rPr lang="en"/>
              <a:t>吳宗翰 陳延昊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190875" y="2439600"/>
            <a:ext cx="1118700" cy="35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2293300" y="4260475"/>
            <a:ext cx="1118700" cy="3525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2293300" y="2219250"/>
            <a:ext cx="1118700" cy="352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</a:t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2293300" y="1393475"/>
            <a:ext cx="1118700" cy="352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88" y="1304675"/>
            <a:ext cx="1336743" cy="13341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p22"/>
          <p:cNvSpPr txBox="1"/>
          <p:nvPr/>
        </p:nvSpPr>
        <p:spPr>
          <a:xfrm>
            <a:off x="1240275" y="3015575"/>
            <a:ext cx="997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2"/>
          <p:cNvSpPr txBox="1"/>
          <p:nvPr/>
        </p:nvSpPr>
        <p:spPr>
          <a:xfrm>
            <a:off x="397575" y="2886525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2396650" y="2663075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2396650" y="1017725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5861663" y="864850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2396650" y="4660925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D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17" name="Google Shape;217;p22"/>
          <p:cNvCxnSpPr>
            <a:stCxn id="205" idx="3"/>
            <a:endCxn id="207" idx="1"/>
          </p:cNvCxnSpPr>
          <p:nvPr/>
        </p:nvCxnSpPr>
        <p:spPr>
          <a:xfrm flipH="1" rot="10800000">
            <a:off x="1309575" y="2395650"/>
            <a:ext cx="983700" cy="2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2"/>
          <p:cNvCxnSpPr>
            <a:stCxn id="205" idx="3"/>
            <a:endCxn id="208" idx="1"/>
          </p:cNvCxnSpPr>
          <p:nvPr/>
        </p:nvCxnSpPr>
        <p:spPr>
          <a:xfrm flipH="1" rot="10800000">
            <a:off x="1309575" y="1569750"/>
            <a:ext cx="983700" cy="10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2"/>
          <p:cNvCxnSpPr>
            <a:stCxn id="205" idx="3"/>
            <a:endCxn id="206" idx="1"/>
          </p:cNvCxnSpPr>
          <p:nvPr/>
        </p:nvCxnSpPr>
        <p:spPr>
          <a:xfrm>
            <a:off x="1309575" y="2615850"/>
            <a:ext cx="983700" cy="18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2"/>
          <p:cNvSpPr/>
          <p:nvPr/>
        </p:nvSpPr>
        <p:spPr>
          <a:xfrm rot="5400000">
            <a:off x="8127875" y="2439588"/>
            <a:ext cx="1118700" cy="35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 rot="5400000">
            <a:off x="4012633" y="1806319"/>
            <a:ext cx="1118700" cy="35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⊗</a:t>
            </a:r>
            <a:endParaRPr/>
          </a:p>
        </p:txBody>
      </p:sp>
      <p:cxnSp>
        <p:nvCxnSpPr>
          <p:cNvPr id="222" name="Google Shape;222;p22"/>
          <p:cNvCxnSpPr>
            <a:stCxn id="223" idx="0"/>
            <a:endCxn id="209" idx="1"/>
          </p:cNvCxnSpPr>
          <p:nvPr/>
        </p:nvCxnSpPr>
        <p:spPr>
          <a:xfrm>
            <a:off x="5381820" y="1971594"/>
            <a:ext cx="26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2"/>
          <p:cNvCxnSpPr/>
          <p:nvPr/>
        </p:nvCxnSpPr>
        <p:spPr>
          <a:xfrm>
            <a:off x="3412000" y="2395488"/>
            <a:ext cx="9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2"/>
          <p:cNvCxnSpPr/>
          <p:nvPr/>
        </p:nvCxnSpPr>
        <p:spPr>
          <a:xfrm>
            <a:off x="3425963" y="1569713"/>
            <a:ext cx="9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2"/>
          <p:cNvSpPr txBox="1"/>
          <p:nvPr/>
        </p:nvSpPr>
        <p:spPr>
          <a:xfrm>
            <a:off x="3298913" y="1217225"/>
            <a:ext cx="1118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Transpose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23" name="Google Shape;223;p22"/>
          <p:cNvSpPr/>
          <p:nvPr/>
        </p:nvSpPr>
        <p:spPr>
          <a:xfrm rot="5400000">
            <a:off x="4646220" y="1795344"/>
            <a:ext cx="1118700" cy="35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cxnSp>
        <p:nvCxnSpPr>
          <p:cNvPr id="227" name="Google Shape;227;p22"/>
          <p:cNvCxnSpPr>
            <a:stCxn id="221" idx="0"/>
            <a:endCxn id="223" idx="2"/>
          </p:cNvCxnSpPr>
          <p:nvPr/>
        </p:nvCxnSpPr>
        <p:spPr>
          <a:xfrm flipH="1" rot="10800000">
            <a:off x="4748233" y="1971469"/>
            <a:ext cx="2811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2"/>
          <p:cNvSpPr txBox="1"/>
          <p:nvPr/>
        </p:nvSpPr>
        <p:spPr>
          <a:xfrm>
            <a:off x="4115975" y="2571750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L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29" name="Google Shape;229;p22"/>
          <p:cNvCxnSpPr>
            <a:stCxn id="209" idx="3"/>
            <a:endCxn id="230" idx="2"/>
          </p:cNvCxnSpPr>
          <p:nvPr/>
        </p:nvCxnSpPr>
        <p:spPr>
          <a:xfrm>
            <a:off x="6986031" y="1971725"/>
            <a:ext cx="318600" cy="6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2"/>
          <p:cNvCxnSpPr>
            <a:stCxn id="206" idx="3"/>
            <a:endCxn id="230" idx="2"/>
          </p:cNvCxnSpPr>
          <p:nvPr/>
        </p:nvCxnSpPr>
        <p:spPr>
          <a:xfrm flipH="1" rot="10800000">
            <a:off x="3412000" y="2615725"/>
            <a:ext cx="3892500" cy="18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2"/>
          <p:cNvSpPr/>
          <p:nvPr/>
        </p:nvSpPr>
        <p:spPr>
          <a:xfrm rot="5400000">
            <a:off x="6921408" y="2439594"/>
            <a:ext cx="1118700" cy="35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⊗</a:t>
            </a:r>
            <a:endParaRPr/>
          </a:p>
        </p:txBody>
      </p:sp>
      <p:cxnSp>
        <p:nvCxnSpPr>
          <p:cNvPr id="232" name="Google Shape;232;p22"/>
          <p:cNvCxnSpPr>
            <a:stCxn id="230" idx="0"/>
            <a:endCxn id="220" idx="2"/>
          </p:cNvCxnSpPr>
          <p:nvPr/>
        </p:nvCxnSpPr>
        <p:spPr>
          <a:xfrm>
            <a:off x="7657008" y="2615844"/>
            <a:ext cx="8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2"/>
          <p:cNvSpPr txBox="1"/>
          <p:nvPr/>
        </p:nvSpPr>
        <p:spPr>
          <a:xfrm>
            <a:off x="1242063" y="3573488"/>
            <a:ext cx="1118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1×1 CNN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8231225" y="3349975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7524688" y="2263338"/>
            <a:ext cx="1118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1×1 CNN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5488000" y="4436600"/>
            <a:ext cx="2841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⊗: Matrix Multiplication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 GAN (SAGAN)</a:t>
            </a:r>
            <a:endParaRPr/>
          </a:p>
        </p:txBody>
      </p:sp>
      <p:sp>
        <p:nvSpPr>
          <p:cNvPr id="242" name="Google Shape;24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Self-attention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Spectral normalization (SN) for both G and D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Imbalanced learning rate for G and D (TTUR)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5678525" y="4292325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Zhang H, Goodfellow I, Metaxas D, Odena A. Self-attention generative adversarial networks. arXiv preprint arXiv:1805.08318. 2018 May 21.</a:t>
            </a:r>
            <a:endParaRPr/>
          </a:p>
        </p:txBody>
      </p:sp>
      <p:sp>
        <p:nvSpPr>
          <p:cNvPr id="244" name="Google Shape;24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 normalization (SN)</a:t>
            </a:r>
            <a:endParaRPr/>
          </a:p>
        </p:txBody>
      </p: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SNGAN, SN is only applied to  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Here, SN is for </a:t>
            </a:r>
            <a:r>
              <a:rPr b="1" lang="en"/>
              <a:t>both G and D</a:t>
            </a:r>
            <a:r>
              <a:rPr lang="en"/>
              <a:t> (empirically)</a:t>
            </a:r>
            <a:endParaRPr/>
          </a:p>
        </p:txBody>
      </p:sp>
      <p:sp>
        <p:nvSpPr>
          <p:cNvPr id="251" name="Google Shape;2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 normalization (SN) in PyTorch</a:t>
            </a:r>
            <a:endParaRPr/>
          </a:p>
        </p:txBody>
      </p:sp>
      <p:sp>
        <p:nvSpPr>
          <p:cNvPr id="257" name="Google Shape;2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200" y="1486275"/>
            <a:ext cx="4200725" cy="9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450" y="2635900"/>
            <a:ext cx="5951700" cy="17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5"/>
          <p:cNvSpPr txBox="1"/>
          <p:nvPr/>
        </p:nvSpPr>
        <p:spPr>
          <a:xfrm>
            <a:off x="3537250" y="4554650"/>
            <a:ext cx="5023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https://pytorch.org/docs/master/generated/torch.nn.utils.spectral_norm.html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 GAN (SAGAN)</a:t>
            </a:r>
            <a:endParaRPr/>
          </a:p>
        </p:txBody>
      </p:sp>
      <p:sp>
        <p:nvSpPr>
          <p:cNvPr id="266" name="Google Shape;26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Self-attention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Spectral normalization (SN) for both G and D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Imbalanced learning rate for G and D (TTUR)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5678525" y="4292325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Zhang H, Goodfellow I, Metaxas D, Odena A. Self-attention generative adversarial networks. arXiv preprint arXiv:1805.08318. 2018 May 21.</a:t>
            </a:r>
            <a:endParaRPr/>
          </a:p>
        </p:txBody>
      </p:sp>
      <p:sp>
        <p:nvSpPr>
          <p:cNvPr id="268" name="Google Shape;2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Two-Timescale Update Rule (TTUR)</a:t>
            </a:r>
            <a:endParaRPr/>
          </a:p>
        </p:txBody>
      </p:sp>
      <p:sp>
        <p:nvSpPr>
          <p:cNvPr id="274" name="Google Shape;27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Separate learning rates for G and 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r for D: 0.0004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lr for G: 0.0001</a:t>
            </a:r>
            <a:endParaRPr/>
          </a:p>
        </p:txBody>
      </p:sp>
      <p:sp>
        <p:nvSpPr>
          <p:cNvPr id="275" name="Google Shape;27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27"/>
          <p:cNvSpPr txBox="1"/>
          <p:nvPr/>
        </p:nvSpPr>
        <p:spPr>
          <a:xfrm>
            <a:off x="141475" y="3225525"/>
            <a:ext cx="37950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Heusel, M., Ramsauer, H., Unterthiner, T., Nessler, B., and Hochreiter, S. GANs trained by a two time-scale update rule converge to a local nash equilibrium. In NIPS, pp. 6629–6640, 2017.</a:t>
            </a:r>
            <a:endParaRPr/>
          </a:p>
        </p:txBody>
      </p:sp>
      <p:sp>
        <p:nvSpPr>
          <p:cNvPr id="277" name="Google Shape;277;p27"/>
          <p:cNvSpPr txBox="1"/>
          <p:nvPr/>
        </p:nvSpPr>
        <p:spPr>
          <a:xfrm>
            <a:off x="1296625" y="4474725"/>
            <a:ext cx="74826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https://d2rd7etdn93tqb.cloudfront.net/wp-content/uploads/2018/04/mrs-puff-spongebob-frustrated-social-041318-1024x538.jpg</a:t>
            </a:r>
            <a:endParaRPr/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650" y="1838800"/>
            <a:ext cx="4351875" cy="22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84" name="Google Shape;2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350" y="1017725"/>
            <a:ext cx="615759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Study</a:t>
            </a:r>
            <a:endParaRPr/>
          </a:p>
        </p:txBody>
      </p:sp>
      <p:sp>
        <p:nvSpPr>
          <p:cNvPr id="291" name="Google Shape;29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238" y="1085025"/>
            <a:ext cx="650751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attention maps</a:t>
            </a:r>
            <a:endParaRPr/>
          </a:p>
        </p:txBody>
      </p:sp>
      <p:sp>
        <p:nvSpPr>
          <p:cNvPr id="298" name="Google Shape;29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8888"/>
            <a:ext cx="8520600" cy="218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attention maps</a:t>
            </a:r>
            <a:endParaRPr/>
          </a:p>
        </p:txBody>
      </p:sp>
      <p:sp>
        <p:nvSpPr>
          <p:cNvPr id="305" name="Google Shape;30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25" y="1582150"/>
            <a:ext cx="7848550" cy="19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SAGAN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BigGAN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SinGAN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GauGAN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GANILLA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NICE-GAN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12" name="Google Shape;31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Recap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SAGAN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BigGAN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SinGAN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GauGAN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GANILLA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NICE-GAN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13" name="Google Shape;3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BigGAN</a:t>
            </a:r>
            <a:endParaRPr/>
          </a:p>
        </p:txBody>
      </p:sp>
      <p:sp>
        <p:nvSpPr>
          <p:cNvPr id="319" name="Google Shape;31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SAGAN and SN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to four times as many parameters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size * 8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Truncation Trick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insights about training stability</a:t>
            </a:r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5678525" y="4292325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Brock A, Donahue J, Simonyan K. Large scale gan training for high fidelity natural image synthesis. arXiv preprint arXiv:1809.11096. 2018 Sep 28.</a:t>
            </a:r>
            <a:endParaRPr/>
          </a:p>
        </p:txBody>
      </p:sp>
      <p:sp>
        <p:nvSpPr>
          <p:cNvPr id="321" name="Google Shape;3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BigGAN</a:t>
            </a:r>
            <a:endParaRPr/>
          </a:p>
        </p:txBody>
      </p:sp>
      <p:sp>
        <p:nvSpPr>
          <p:cNvPr id="327" name="Google Shape;32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Based on SAGAN and SN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Two to four times as many parameters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Batch size * 8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Truncation Trick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Some insights about training stability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5678525" y="4292325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Brock A, Donahue J, Simonyan K. Large scale gan training for high fidelity natural image synthesis. arXiv preprint arXiv:1809.11096. 2018 Sep 28.</a:t>
            </a:r>
            <a:endParaRPr/>
          </a:p>
        </p:txBody>
      </p:sp>
      <p:sp>
        <p:nvSpPr>
          <p:cNvPr id="329" name="Google Shape;3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Truncation trick</a:t>
            </a:r>
            <a:endParaRPr/>
          </a:p>
        </p:txBody>
      </p:sp>
      <p:sp>
        <p:nvSpPr>
          <p:cNvPr id="335" name="Google Shape;33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00433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5"/>
          <p:cNvSpPr txBox="1"/>
          <p:nvPr/>
        </p:nvSpPr>
        <p:spPr>
          <a:xfrm>
            <a:off x="693100" y="3326850"/>
            <a:ext cx="8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</a:rPr>
              <a:t>2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2410625" y="3326850"/>
            <a:ext cx="8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</a:rPr>
              <a:t>1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4090775" y="3326850"/>
            <a:ext cx="8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</a:rPr>
              <a:t>0.5</a:t>
            </a:r>
            <a:endParaRPr b="1" sz="2300">
              <a:solidFill>
                <a:srgbClr val="FF0000"/>
              </a:solidFill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5722275" y="3326850"/>
            <a:ext cx="8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</a:rPr>
              <a:t>0.04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2341125" y="4208825"/>
            <a:ext cx="35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Noise z ~ N (0,1)</a:t>
            </a:r>
            <a:endParaRPr sz="3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BigGAN</a:t>
            </a:r>
            <a:endParaRPr/>
          </a:p>
        </p:txBody>
      </p:sp>
      <p:sp>
        <p:nvSpPr>
          <p:cNvPr id="347" name="Google Shape;34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Based on SAGAN and SN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Two to four times as many parameters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Batch size * 8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Truncation Trick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Some insights about training stability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5678525" y="4292325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Brock A, Donahue J, Simonyan K. Large scale gan training for high fidelity natural image synthesis. arXiv preprint arXiv:1809.11096. 2018 Sep 28.</a:t>
            </a:r>
            <a:endParaRPr/>
          </a:p>
        </p:txBody>
      </p:sp>
      <p:sp>
        <p:nvSpPr>
          <p:cNvPr id="349" name="Google Shape;3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insights</a:t>
            </a:r>
            <a:endParaRPr/>
          </a:p>
        </p:txBody>
      </p:sp>
      <p:sp>
        <p:nvSpPr>
          <p:cNvPr id="355" name="Google Shape;35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40375"/>
            <a:ext cx="8991600" cy="2758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insights</a:t>
            </a:r>
            <a:endParaRPr/>
          </a:p>
        </p:txBody>
      </p:sp>
      <p:sp>
        <p:nvSpPr>
          <p:cNvPr id="362" name="Google Shape;36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59132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69" name="Google Shape;36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Recap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SAGAN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BigGAN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SinGAN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GauGAN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GANILLA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NICE-GAN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70" name="Google Shape;37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</a:t>
            </a:r>
            <a:r>
              <a:rPr lang="en"/>
              <a:t>GAN</a:t>
            </a:r>
            <a:endParaRPr/>
          </a:p>
        </p:txBody>
      </p:sp>
      <p:sp>
        <p:nvSpPr>
          <p:cNvPr id="376" name="Google Shape;37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training data is enough!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Progressively train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application fields</a:t>
            </a:r>
            <a:endParaRPr/>
          </a:p>
        </p:txBody>
      </p:sp>
      <p:sp>
        <p:nvSpPr>
          <p:cNvPr id="377" name="Google Shape;377;p40"/>
          <p:cNvSpPr txBox="1"/>
          <p:nvPr/>
        </p:nvSpPr>
        <p:spPr>
          <a:xfrm>
            <a:off x="5605575" y="426800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Shaham TR, Dekel T, Michaeli T. Singan: Learning a generative model from a single natural image. InProceedings of the IEEE International Conference on Computer Vision 209 (pp. 4570-4580).</a:t>
            </a:r>
            <a:endParaRPr/>
          </a:p>
        </p:txBody>
      </p:sp>
      <p:sp>
        <p:nvSpPr>
          <p:cNvPr id="378" name="Google Shape;378;p40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SinGAN</a:t>
            </a:r>
            <a:endParaRPr/>
          </a:p>
        </p:txBody>
      </p:sp>
      <p:sp>
        <p:nvSpPr>
          <p:cNvPr id="384" name="Google Shape;38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One training data is enough!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Progressively train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Many application fields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5605575" y="426800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Shaham TR, Dekel T, Michaeli T. Singan: Learning a generative model from a single natural image. InProceedings of the IEEE International Conference on Computer Vision 209 (pp. 4570-4580).</a:t>
            </a:r>
            <a:endParaRPr/>
          </a:p>
        </p:txBody>
      </p:sp>
      <p:sp>
        <p:nvSpPr>
          <p:cNvPr id="386" name="Google Shape;386;p41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Recap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SAGAN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BigGAN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SinGAN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GauGAN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GANILLA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NICE-GAN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training example</a:t>
            </a:r>
            <a:endParaRPr/>
          </a:p>
        </p:txBody>
      </p:sp>
      <p:sp>
        <p:nvSpPr>
          <p:cNvPr id="392" name="Google Shape;39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547175" y="3789250"/>
            <a:ext cx="36072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https://scontent-tpe1-1.xx.fbcdn.net/v/t1.0-9/98053952_10163743532515296_6125130531014180864_n.jpg?_nc_cat=1&amp;_nc_sid=110474&amp;_nc_ohc=AP1k-nOxv2QAX_24Min&amp;_nc_ht=scontent-tpe1-1.xx&amp;oh=7129f16449e0a1dd5b04ab55fe051485&amp;oe=5EEE2B80</a:t>
            </a:r>
            <a:endParaRPr/>
          </a:p>
        </p:txBody>
      </p:sp>
      <p:pic>
        <p:nvPicPr>
          <p:cNvPr id="394" name="Google Shape;3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600" y="166888"/>
            <a:ext cx="3607301" cy="48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training example</a:t>
            </a:r>
            <a:endParaRPr/>
          </a:p>
        </p:txBody>
      </p:sp>
      <p:sp>
        <p:nvSpPr>
          <p:cNvPr id="400" name="Google Shape;40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600" y="166888"/>
            <a:ext cx="3607301" cy="48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50" y="1112913"/>
            <a:ext cx="2457450" cy="22002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3" name="Google Shape;4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025" y="631900"/>
            <a:ext cx="2438400" cy="3162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7338" y="1860050"/>
            <a:ext cx="3860225" cy="29065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Trade-off</a:t>
            </a:r>
            <a:endParaRPr/>
          </a:p>
        </p:txBody>
      </p:sp>
      <p:sp>
        <p:nvSpPr>
          <p:cNvPr id="410" name="Google Shape;41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 200*200 image: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150*150: ~2500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MNIST (28*28) datatset: ~55000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training example</a:t>
            </a:r>
            <a:endParaRPr/>
          </a:p>
        </p:txBody>
      </p:sp>
      <p:sp>
        <p:nvSpPr>
          <p:cNvPr id="417" name="Google Shape;41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39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SinGAN</a:t>
            </a:r>
            <a:endParaRPr/>
          </a:p>
        </p:txBody>
      </p:sp>
      <p:sp>
        <p:nvSpPr>
          <p:cNvPr id="424" name="Google Shape;42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One training data is enough!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Progressively train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Many application fields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25" name="Google Shape;425;p46"/>
          <p:cNvSpPr txBox="1"/>
          <p:nvPr/>
        </p:nvSpPr>
        <p:spPr>
          <a:xfrm>
            <a:off x="5605575" y="426800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Shaham TR, Dekel T, Michaeli T. Singan: Learning a generative model from a single natural image. InProceedings of the IEEE International Conference on Computer Vision 209 (pp. 4570-4580).</a:t>
            </a:r>
            <a:endParaRPr/>
          </a:p>
        </p:txBody>
      </p:sp>
      <p:sp>
        <p:nvSpPr>
          <p:cNvPr id="426" name="Google Shape;426;p46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Progressively train</a:t>
            </a:r>
            <a:endParaRPr/>
          </a:p>
        </p:txBody>
      </p:sp>
      <p:sp>
        <p:nvSpPr>
          <p:cNvPr id="432" name="Google Shape;43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75" y="1170125"/>
            <a:ext cx="80137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Progressively train</a:t>
            </a:r>
            <a:endParaRPr/>
          </a:p>
        </p:txBody>
      </p:sp>
      <p:sp>
        <p:nvSpPr>
          <p:cNvPr id="439" name="Google Shape;43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75" y="1170125"/>
            <a:ext cx="801372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8"/>
          <p:cNvSpPr/>
          <p:nvPr/>
        </p:nvSpPr>
        <p:spPr>
          <a:xfrm>
            <a:off x="462050" y="2286000"/>
            <a:ext cx="717300" cy="254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Progressively train</a:t>
            </a:r>
            <a:endParaRPr/>
          </a:p>
        </p:txBody>
      </p:sp>
      <p:sp>
        <p:nvSpPr>
          <p:cNvPr id="447" name="Google Shape;44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75" y="1170125"/>
            <a:ext cx="801372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9"/>
          <p:cNvSpPr/>
          <p:nvPr/>
        </p:nvSpPr>
        <p:spPr>
          <a:xfrm>
            <a:off x="644450" y="1106525"/>
            <a:ext cx="1568700" cy="382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Progressively train</a:t>
            </a:r>
            <a:endParaRPr/>
          </a:p>
        </p:txBody>
      </p:sp>
      <p:sp>
        <p:nvSpPr>
          <p:cNvPr id="455" name="Google Shape;45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75" y="1170125"/>
            <a:ext cx="801372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0"/>
          <p:cNvSpPr/>
          <p:nvPr/>
        </p:nvSpPr>
        <p:spPr>
          <a:xfrm>
            <a:off x="3088525" y="3477650"/>
            <a:ext cx="1337700" cy="136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Progressively train</a:t>
            </a:r>
            <a:endParaRPr/>
          </a:p>
        </p:txBody>
      </p:sp>
      <p:sp>
        <p:nvSpPr>
          <p:cNvPr id="463" name="Google Shape;46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75" y="1170125"/>
            <a:ext cx="801372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/>
          <p:nvPr/>
        </p:nvSpPr>
        <p:spPr>
          <a:xfrm>
            <a:off x="4754375" y="1017725"/>
            <a:ext cx="1337700" cy="391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>
            <a:stCxn id="75" idx="0"/>
            <a:endCxn id="76" idx="2"/>
          </p:cNvCxnSpPr>
          <p:nvPr/>
        </p:nvCxnSpPr>
        <p:spPr>
          <a:xfrm rot="-5400000">
            <a:off x="1158238" y="4129000"/>
            <a:ext cx="685800" cy="3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7" name="Google Shape;77;p16"/>
          <p:cNvCxnSpPr>
            <a:stCxn id="78" idx="0"/>
            <a:endCxn id="79" idx="2"/>
          </p:cNvCxnSpPr>
          <p:nvPr/>
        </p:nvCxnSpPr>
        <p:spPr>
          <a:xfrm rot="-5400000">
            <a:off x="3711921" y="2778625"/>
            <a:ext cx="451500" cy="899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0" name="Google Shape;80;p16"/>
          <p:cNvCxnSpPr>
            <a:stCxn id="81" idx="0"/>
            <a:endCxn id="79" idx="2"/>
          </p:cNvCxnSpPr>
          <p:nvPr/>
        </p:nvCxnSpPr>
        <p:spPr>
          <a:xfrm flipH="1" rot="5400000">
            <a:off x="4567825" y="2822250"/>
            <a:ext cx="449100" cy="8100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2" name="Google Shape;82;p16"/>
          <p:cNvCxnSpPr>
            <a:stCxn id="83" idx="2"/>
            <a:endCxn id="84" idx="0"/>
          </p:cNvCxnSpPr>
          <p:nvPr/>
        </p:nvCxnSpPr>
        <p:spPr>
          <a:xfrm flipH="1" rot="-5400000">
            <a:off x="3355500" y="286000"/>
            <a:ext cx="647700" cy="1415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5" name="Google Shape;85;p16"/>
          <p:cNvCxnSpPr>
            <a:stCxn id="86" idx="0"/>
            <a:endCxn id="83" idx="2"/>
          </p:cNvCxnSpPr>
          <p:nvPr/>
        </p:nvCxnSpPr>
        <p:spPr>
          <a:xfrm rot="-5400000">
            <a:off x="1911850" y="257500"/>
            <a:ext cx="647700" cy="1472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7" name="Google Shape;87;p16"/>
          <p:cNvCxnSpPr>
            <a:stCxn id="88" idx="0"/>
            <a:endCxn id="86" idx="2"/>
          </p:cNvCxnSpPr>
          <p:nvPr/>
        </p:nvCxnSpPr>
        <p:spPr>
          <a:xfrm rot="-5400000">
            <a:off x="1156750" y="2026300"/>
            <a:ext cx="685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9" name="Google Shape;89;p16"/>
          <p:cNvCxnSpPr>
            <a:stCxn id="90" idx="3"/>
            <a:endCxn id="91" idx="1"/>
          </p:cNvCxnSpPr>
          <p:nvPr/>
        </p:nvCxnSpPr>
        <p:spPr>
          <a:xfrm>
            <a:off x="5247700" y="2186450"/>
            <a:ext cx="16143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2" name="Google Shape;92;p16"/>
          <p:cNvCxnSpPr>
            <a:stCxn id="90" idx="0"/>
            <a:endCxn id="84" idx="2"/>
          </p:cNvCxnSpPr>
          <p:nvPr/>
        </p:nvCxnSpPr>
        <p:spPr>
          <a:xfrm rot="-5400000">
            <a:off x="4227550" y="1843250"/>
            <a:ext cx="319500" cy="600"/>
          </a:xfrm>
          <a:prstGeom prst="bentConnector3">
            <a:avLst>
              <a:gd fmla="val 50016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3" name="Google Shape;93;p16"/>
          <p:cNvCxnSpPr>
            <a:stCxn id="76" idx="0"/>
            <a:endCxn id="88" idx="2"/>
          </p:cNvCxnSpPr>
          <p:nvPr/>
        </p:nvCxnSpPr>
        <p:spPr>
          <a:xfrm flipH="1" rot="5400000">
            <a:off x="1158225" y="3076900"/>
            <a:ext cx="685800" cy="3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4" name="Google Shape;94;p16"/>
          <p:cNvCxnSpPr>
            <a:stCxn id="79" idx="0"/>
            <a:endCxn id="90" idx="2"/>
          </p:cNvCxnSpPr>
          <p:nvPr/>
        </p:nvCxnSpPr>
        <p:spPr>
          <a:xfrm rot="-5400000">
            <a:off x="4254250" y="2502625"/>
            <a:ext cx="266700" cy="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3" name="Google Shape;83;p16"/>
          <p:cNvSpPr txBox="1"/>
          <p:nvPr/>
        </p:nvSpPr>
        <p:spPr>
          <a:xfrm>
            <a:off x="2201550" y="303400"/>
            <a:ext cx="1540500" cy="3663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GAN (2014)</a:t>
            </a:r>
            <a:endParaRPr sz="17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75550" y="1317400"/>
            <a:ext cx="1648200" cy="366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ImprovedGAN (2016)</a:t>
            </a:r>
            <a:endParaRPr sz="12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617950" y="1317400"/>
            <a:ext cx="1538100" cy="3663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DCGAN (2015)</a:t>
            </a:r>
            <a:endParaRPr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862000" y="2003300"/>
            <a:ext cx="1347300" cy="3663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PGGAN (2017)</a:t>
            </a:r>
            <a:endParaRPr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526300" y="2003300"/>
            <a:ext cx="1721400" cy="3663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CycleGAN (2017)</a:t>
            </a:r>
            <a:endParaRPr sz="15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825700" y="2369500"/>
            <a:ext cx="1347300" cy="366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WGAN (2017)</a:t>
            </a:r>
            <a:endParaRPr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3526600" y="2636275"/>
            <a:ext cx="1721400" cy="366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Video2video (2018)</a:t>
            </a:r>
            <a:endParaRPr sz="13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759225" y="3421600"/>
            <a:ext cx="1487400" cy="366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WGAN-GP (2017)</a:t>
            </a:r>
            <a:endParaRPr sz="13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814321" y="3454075"/>
            <a:ext cx="1347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SAGAN (2019)</a:t>
            </a:r>
            <a:endParaRPr sz="1300"/>
          </a:p>
        </p:txBody>
      </p:sp>
      <p:sp>
        <p:nvSpPr>
          <p:cNvPr id="75" name="Google Shape;75;p16"/>
          <p:cNvSpPr txBox="1"/>
          <p:nvPr/>
        </p:nvSpPr>
        <p:spPr>
          <a:xfrm>
            <a:off x="825688" y="4473700"/>
            <a:ext cx="1347300" cy="366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SNGAN (2018)</a:t>
            </a:r>
            <a:endParaRPr sz="13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427125" y="3451800"/>
            <a:ext cx="15405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StyleGAN (2019)</a:t>
            </a:r>
            <a:endParaRPr sz="13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071500" y="4473900"/>
            <a:ext cx="1487400" cy="3663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StackGAN (2017)</a:t>
            </a:r>
            <a:endParaRPr sz="1300"/>
          </a:p>
        </p:txBody>
      </p:sp>
      <p:sp>
        <p:nvSpPr>
          <p:cNvPr id="96" name="Google Shape;96;p16"/>
          <p:cNvSpPr txBox="1"/>
          <p:nvPr/>
        </p:nvSpPr>
        <p:spPr>
          <a:xfrm>
            <a:off x="7642285" y="4473900"/>
            <a:ext cx="1347300" cy="3663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SeqGAN (2017)</a:t>
            </a:r>
            <a:endParaRPr sz="13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" name="Google Shape;97;p16"/>
          <p:cNvCxnSpPr>
            <a:stCxn id="95" idx="0"/>
            <a:endCxn id="91" idx="2"/>
          </p:cNvCxnSpPr>
          <p:nvPr/>
        </p:nvCxnSpPr>
        <p:spPr>
          <a:xfrm rot="-5400000">
            <a:off x="6123250" y="3061650"/>
            <a:ext cx="2104200" cy="7203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8" name="Google Shape;98;p16"/>
          <p:cNvCxnSpPr>
            <a:stCxn id="96" idx="0"/>
            <a:endCxn id="91" idx="2"/>
          </p:cNvCxnSpPr>
          <p:nvPr/>
        </p:nvCxnSpPr>
        <p:spPr>
          <a:xfrm flipH="1" rot="5400000">
            <a:off x="6873685" y="3031650"/>
            <a:ext cx="2104200" cy="7803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9" name="Google Shape;99;p16"/>
          <p:cNvSpPr txBox="1"/>
          <p:nvPr/>
        </p:nvSpPr>
        <p:spPr>
          <a:xfrm>
            <a:off x="2814321" y="4137600"/>
            <a:ext cx="1347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BigGAN (2019)</a:t>
            </a:r>
            <a:endParaRPr sz="1300"/>
          </a:p>
        </p:txBody>
      </p:sp>
      <p:cxnSp>
        <p:nvCxnSpPr>
          <p:cNvPr id="100" name="Google Shape;100;p16"/>
          <p:cNvCxnSpPr/>
          <p:nvPr/>
        </p:nvCxnSpPr>
        <p:spPr>
          <a:xfrm rot="-5400000">
            <a:off x="3328225" y="3977550"/>
            <a:ext cx="319500" cy="600"/>
          </a:xfrm>
          <a:prstGeom prst="bentConnector3">
            <a:avLst>
              <a:gd fmla="val 50016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Progressively train</a:t>
            </a:r>
            <a:endParaRPr/>
          </a:p>
        </p:txBody>
      </p:sp>
      <p:sp>
        <p:nvSpPr>
          <p:cNvPr id="471" name="Google Shape;47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75" y="1170125"/>
            <a:ext cx="801372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2"/>
          <p:cNvSpPr/>
          <p:nvPr/>
        </p:nvSpPr>
        <p:spPr>
          <a:xfrm>
            <a:off x="7210600" y="1170125"/>
            <a:ext cx="1337700" cy="391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2"/>
          <p:cNvSpPr txBox="1"/>
          <p:nvPr/>
        </p:nvSpPr>
        <p:spPr>
          <a:xfrm>
            <a:off x="7198475" y="620150"/>
            <a:ext cx="133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11*11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Progressively train</a:t>
            </a:r>
            <a:endParaRPr/>
          </a:p>
        </p:txBody>
      </p:sp>
      <p:sp>
        <p:nvSpPr>
          <p:cNvPr id="480" name="Google Shape;48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5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95575" y="1170125"/>
            <a:ext cx="801372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/>
          <p:nvPr/>
        </p:nvSpPr>
        <p:spPr>
          <a:xfrm>
            <a:off x="911950" y="2808850"/>
            <a:ext cx="3392700" cy="116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775" y="1017725"/>
            <a:ext cx="6369200" cy="2550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84" name="Google Shape;484;p53"/>
          <p:cNvCxnSpPr/>
          <p:nvPr/>
        </p:nvCxnSpPr>
        <p:spPr>
          <a:xfrm flipH="1" rot="10800000">
            <a:off x="960600" y="1045625"/>
            <a:ext cx="1580700" cy="17754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5" name="Google Shape;485;p53"/>
          <p:cNvCxnSpPr/>
          <p:nvPr/>
        </p:nvCxnSpPr>
        <p:spPr>
          <a:xfrm flipH="1" rot="10800000">
            <a:off x="960600" y="3550713"/>
            <a:ext cx="1568700" cy="417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6" name="Google Shape;486;p53"/>
          <p:cNvCxnSpPr/>
          <p:nvPr/>
        </p:nvCxnSpPr>
        <p:spPr>
          <a:xfrm flipH="1" rot="10800000">
            <a:off x="4304650" y="3599313"/>
            <a:ext cx="4584000" cy="314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87" name="Google Shape;487;p53"/>
          <p:cNvSpPr txBox="1"/>
          <p:nvPr/>
        </p:nvSpPr>
        <p:spPr>
          <a:xfrm>
            <a:off x="6323000" y="1118250"/>
            <a:ext cx="133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</a:rPr>
              <a:t>Conv.</a:t>
            </a:r>
            <a:endParaRPr b="1"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SinGAN</a:t>
            </a:r>
            <a:endParaRPr/>
          </a:p>
        </p:txBody>
      </p:sp>
      <p:sp>
        <p:nvSpPr>
          <p:cNvPr id="493" name="Google Shape;49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One training data is enough!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Progressively train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Many application fields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605575" y="426800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Shaham TR, Dekel T, Michaeli T. Singan: Learning a generative model from a single natural image. InProceedings of the IEEE International Conference on Computer Vision 209 (pp. 4570-4580).</a:t>
            </a:r>
            <a:endParaRPr/>
          </a:p>
        </p:txBody>
      </p:sp>
      <p:sp>
        <p:nvSpPr>
          <p:cNvPr id="495" name="Google Shape;495;p54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Resolution</a:t>
            </a:r>
            <a:endParaRPr/>
          </a:p>
        </p:txBody>
      </p:sp>
      <p:sp>
        <p:nvSpPr>
          <p:cNvPr id="501" name="Google Shape;50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2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Paint to image</a:t>
            </a:r>
            <a:endParaRPr/>
          </a:p>
        </p:txBody>
      </p:sp>
      <p:sp>
        <p:nvSpPr>
          <p:cNvPr id="508" name="Google Shape;50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2634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editing</a:t>
            </a:r>
            <a:endParaRPr/>
          </a:p>
        </p:txBody>
      </p:sp>
      <p:sp>
        <p:nvSpPr>
          <p:cNvPr id="515" name="Google Shape;51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500" y="1121475"/>
            <a:ext cx="49672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harmonization</a:t>
            </a:r>
            <a:endParaRPr/>
          </a:p>
        </p:txBody>
      </p:sp>
      <p:sp>
        <p:nvSpPr>
          <p:cNvPr id="522" name="Google Shape;52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800" y="1121500"/>
            <a:ext cx="663449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29" name="Google Shape;52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Recap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SAGAN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BigGAN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SinGAN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GauGAN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GANILLA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NICE-GAN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30" name="Google Shape;53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</a:t>
            </a:r>
            <a:r>
              <a:rPr lang="en"/>
              <a:t>GAN</a:t>
            </a:r>
            <a:endParaRPr/>
          </a:p>
        </p:txBody>
      </p:sp>
      <p:sp>
        <p:nvSpPr>
          <p:cNvPr id="536" name="Google Shape;536;p60"/>
          <p:cNvSpPr txBox="1"/>
          <p:nvPr/>
        </p:nvSpPr>
        <p:spPr>
          <a:xfrm>
            <a:off x="4725750" y="170250"/>
            <a:ext cx="42954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Park T, Liu MY, Wang TC, Zhu JY. Semantic image synthesis with spatially-adaptive normalization. InProceedings of the IEEE Conference on Computer Vision and Pattern Recognition 2019 (pp. 2337-2346).</a:t>
            </a:r>
            <a:endParaRPr/>
          </a:p>
        </p:txBody>
      </p:sp>
      <p:sp>
        <p:nvSpPr>
          <p:cNvPr id="537" name="Google Shape;537;p60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0" y="1017725"/>
            <a:ext cx="8228475" cy="39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GauGAN</a:t>
            </a:r>
            <a:endParaRPr/>
          </a:p>
        </p:txBody>
      </p:sp>
      <p:sp>
        <p:nvSpPr>
          <p:cNvPr id="544" name="Google Shape;54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encoder (Style)</a:t>
            </a:r>
            <a:endParaRPr/>
          </a:p>
        </p:txBody>
      </p:sp>
      <p:sp>
        <p:nvSpPr>
          <p:cNvPr id="545" name="Google Shape;545;p61"/>
          <p:cNvSpPr txBox="1"/>
          <p:nvPr/>
        </p:nvSpPr>
        <p:spPr>
          <a:xfrm>
            <a:off x="5472450" y="419505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Park T, Liu MY, Wang TC, Zhu JY. Semantic image synthesis with spatially-adaptive normalization. InProceedings of the IEEE Conference on Computer Vision and Pattern Recognition 2019 (pp. 2337-2346).</a:t>
            </a:r>
            <a:endParaRPr/>
          </a:p>
        </p:txBody>
      </p:sp>
      <p:sp>
        <p:nvSpPr>
          <p:cNvPr id="546" name="Google Shape;546;p61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649" y="559325"/>
            <a:ext cx="561655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7"/>
          <p:cNvCxnSpPr>
            <a:stCxn id="106" idx="0"/>
            <a:endCxn id="107" idx="2"/>
          </p:cNvCxnSpPr>
          <p:nvPr/>
        </p:nvCxnSpPr>
        <p:spPr>
          <a:xfrm rot="-5400000">
            <a:off x="1158238" y="4129000"/>
            <a:ext cx="685800" cy="3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08" name="Google Shape;108;p17"/>
          <p:cNvCxnSpPr>
            <a:stCxn id="109" idx="0"/>
            <a:endCxn id="110" idx="2"/>
          </p:cNvCxnSpPr>
          <p:nvPr/>
        </p:nvCxnSpPr>
        <p:spPr>
          <a:xfrm rot="-5400000">
            <a:off x="3711921" y="2778625"/>
            <a:ext cx="451500" cy="899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1" name="Google Shape;111;p17"/>
          <p:cNvCxnSpPr>
            <a:stCxn id="112" idx="0"/>
            <a:endCxn id="110" idx="2"/>
          </p:cNvCxnSpPr>
          <p:nvPr/>
        </p:nvCxnSpPr>
        <p:spPr>
          <a:xfrm flipH="1" rot="5400000">
            <a:off x="4567825" y="2822250"/>
            <a:ext cx="449100" cy="8100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3" name="Google Shape;113;p17"/>
          <p:cNvCxnSpPr>
            <a:stCxn id="114" idx="2"/>
            <a:endCxn id="115" idx="0"/>
          </p:cNvCxnSpPr>
          <p:nvPr/>
        </p:nvCxnSpPr>
        <p:spPr>
          <a:xfrm flipH="1" rot="-5400000">
            <a:off x="3355500" y="286000"/>
            <a:ext cx="647700" cy="1415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6" name="Google Shape;116;p17"/>
          <p:cNvCxnSpPr>
            <a:stCxn id="117" idx="0"/>
            <a:endCxn id="114" idx="2"/>
          </p:cNvCxnSpPr>
          <p:nvPr/>
        </p:nvCxnSpPr>
        <p:spPr>
          <a:xfrm rot="-5400000">
            <a:off x="1911850" y="257500"/>
            <a:ext cx="647700" cy="1472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8" name="Google Shape;118;p17"/>
          <p:cNvCxnSpPr>
            <a:stCxn id="119" idx="0"/>
            <a:endCxn id="117" idx="2"/>
          </p:cNvCxnSpPr>
          <p:nvPr/>
        </p:nvCxnSpPr>
        <p:spPr>
          <a:xfrm rot="-5400000">
            <a:off x="1156750" y="2026300"/>
            <a:ext cx="685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0" name="Google Shape;120;p17"/>
          <p:cNvCxnSpPr>
            <a:stCxn id="121" idx="3"/>
            <a:endCxn id="122" idx="1"/>
          </p:cNvCxnSpPr>
          <p:nvPr/>
        </p:nvCxnSpPr>
        <p:spPr>
          <a:xfrm>
            <a:off x="5247700" y="2186450"/>
            <a:ext cx="16143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>
            <a:stCxn id="121" idx="0"/>
            <a:endCxn id="115" idx="2"/>
          </p:cNvCxnSpPr>
          <p:nvPr/>
        </p:nvCxnSpPr>
        <p:spPr>
          <a:xfrm rot="-5400000">
            <a:off x="4227550" y="1843250"/>
            <a:ext cx="319500" cy="600"/>
          </a:xfrm>
          <a:prstGeom prst="bentConnector3">
            <a:avLst>
              <a:gd fmla="val 50016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4" name="Google Shape;124;p17"/>
          <p:cNvCxnSpPr>
            <a:stCxn id="107" idx="0"/>
            <a:endCxn id="119" idx="2"/>
          </p:cNvCxnSpPr>
          <p:nvPr/>
        </p:nvCxnSpPr>
        <p:spPr>
          <a:xfrm flipH="1" rot="5400000">
            <a:off x="1158225" y="3076900"/>
            <a:ext cx="685800" cy="3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5" name="Google Shape;125;p17"/>
          <p:cNvCxnSpPr>
            <a:stCxn id="110" idx="0"/>
            <a:endCxn id="121" idx="2"/>
          </p:cNvCxnSpPr>
          <p:nvPr/>
        </p:nvCxnSpPr>
        <p:spPr>
          <a:xfrm rot="-5400000">
            <a:off x="4254250" y="2502625"/>
            <a:ext cx="266700" cy="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4" name="Google Shape;114;p17"/>
          <p:cNvSpPr txBox="1"/>
          <p:nvPr/>
        </p:nvSpPr>
        <p:spPr>
          <a:xfrm>
            <a:off x="2201550" y="303400"/>
            <a:ext cx="1540500" cy="3663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GAN (2014)</a:t>
            </a:r>
            <a:endParaRPr sz="17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675550" y="1317400"/>
            <a:ext cx="1648200" cy="366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ImprovedGAN (2016)</a:t>
            </a:r>
            <a:endParaRPr sz="12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617950" y="1317400"/>
            <a:ext cx="1538100" cy="3663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DCGAN (2015)</a:t>
            </a:r>
            <a:endParaRPr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862000" y="2003300"/>
            <a:ext cx="1347300" cy="3663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PGGAN (2017)</a:t>
            </a:r>
            <a:endParaRPr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3526300" y="2003300"/>
            <a:ext cx="1721400" cy="3663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CycleGAN (2017)</a:t>
            </a:r>
            <a:endParaRPr sz="15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825700" y="2369500"/>
            <a:ext cx="1347300" cy="366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WGAN (2017)</a:t>
            </a:r>
            <a:endParaRPr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3526600" y="2636275"/>
            <a:ext cx="1721400" cy="3663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Video2video (2018)</a:t>
            </a:r>
            <a:endParaRPr sz="13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759225" y="3421600"/>
            <a:ext cx="1487400" cy="366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WGAN-GP (2017)</a:t>
            </a:r>
            <a:endParaRPr sz="13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814321" y="3454075"/>
            <a:ext cx="1347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SAGAN (2019)</a:t>
            </a:r>
            <a:endParaRPr sz="1300"/>
          </a:p>
        </p:txBody>
      </p:sp>
      <p:sp>
        <p:nvSpPr>
          <p:cNvPr id="106" name="Google Shape;106;p17"/>
          <p:cNvSpPr txBox="1"/>
          <p:nvPr/>
        </p:nvSpPr>
        <p:spPr>
          <a:xfrm>
            <a:off x="825688" y="4473700"/>
            <a:ext cx="1347300" cy="366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SNGAN (2018)</a:t>
            </a:r>
            <a:endParaRPr sz="13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427125" y="3451800"/>
            <a:ext cx="15405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StyleGAN (2019)</a:t>
            </a:r>
            <a:endParaRPr sz="13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6071500" y="4473900"/>
            <a:ext cx="1487400" cy="3663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StackGAN (2017)</a:t>
            </a:r>
            <a:endParaRPr sz="1300"/>
          </a:p>
        </p:txBody>
      </p:sp>
      <p:sp>
        <p:nvSpPr>
          <p:cNvPr id="127" name="Google Shape;127;p17"/>
          <p:cNvSpPr txBox="1"/>
          <p:nvPr/>
        </p:nvSpPr>
        <p:spPr>
          <a:xfrm>
            <a:off x="7642285" y="4473900"/>
            <a:ext cx="1347300" cy="3663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SeqGAN (2017)</a:t>
            </a:r>
            <a:endParaRPr sz="13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" name="Google Shape;128;p17"/>
          <p:cNvCxnSpPr>
            <a:stCxn id="126" idx="0"/>
            <a:endCxn id="122" idx="2"/>
          </p:cNvCxnSpPr>
          <p:nvPr/>
        </p:nvCxnSpPr>
        <p:spPr>
          <a:xfrm rot="-5400000">
            <a:off x="6123250" y="3061650"/>
            <a:ext cx="2104200" cy="7203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9" name="Google Shape;129;p17"/>
          <p:cNvCxnSpPr>
            <a:stCxn id="127" idx="0"/>
            <a:endCxn id="122" idx="2"/>
          </p:cNvCxnSpPr>
          <p:nvPr/>
        </p:nvCxnSpPr>
        <p:spPr>
          <a:xfrm flipH="1" rot="5400000">
            <a:off x="6873685" y="3031650"/>
            <a:ext cx="2104200" cy="7803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0" name="Google Shape;130;p17"/>
          <p:cNvSpPr txBox="1"/>
          <p:nvPr/>
        </p:nvSpPr>
        <p:spPr>
          <a:xfrm>
            <a:off x="2814321" y="4473900"/>
            <a:ext cx="1347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BigGAN (2019)</a:t>
            </a:r>
            <a:endParaRPr sz="1300"/>
          </a:p>
        </p:txBody>
      </p:sp>
      <p:cxnSp>
        <p:nvCxnSpPr>
          <p:cNvPr id="131" name="Google Shape;131;p17"/>
          <p:cNvCxnSpPr>
            <a:stCxn id="130" idx="0"/>
            <a:endCxn id="109" idx="2"/>
          </p:cNvCxnSpPr>
          <p:nvPr/>
        </p:nvCxnSpPr>
        <p:spPr>
          <a:xfrm rot="-5400000">
            <a:off x="3161571" y="4146900"/>
            <a:ext cx="653400" cy="6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2" name="Google Shape;132;p17"/>
          <p:cNvCxnSpPr>
            <a:stCxn id="106" idx="3"/>
            <a:endCxn id="109" idx="1"/>
          </p:cNvCxnSpPr>
          <p:nvPr/>
        </p:nvCxnSpPr>
        <p:spPr>
          <a:xfrm flipH="1" rot="10800000">
            <a:off x="2172988" y="3637150"/>
            <a:ext cx="641400" cy="101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7"/>
          <p:cNvSpPr txBox="1"/>
          <p:nvPr/>
        </p:nvSpPr>
        <p:spPr>
          <a:xfrm>
            <a:off x="3946275" y="669700"/>
            <a:ext cx="1089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Use</a:t>
            </a:r>
            <a:r>
              <a:rPr lang="en" sz="1200">
                <a:solidFill>
                  <a:srgbClr val="999999"/>
                </a:solidFill>
              </a:rPr>
              <a:t> CNN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525750" y="632075"/>
            <a:ext cx="1389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Stabilize</a:t>
            </a:r>
            <a:r>
              <a:rPr lang="en" sz="1200">
                <a:solidFill>
                  <a:srgbClr val="999999"/>
                </a:solidFill>
              </a:rPr>
              <a:t> training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468275" y="1683725"/>
            <a:ext cx="203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Cycle-Consistency Loss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5311150" y="1867550"/>
            <a:ext cx="1487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Progressively train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7855725" y="3068575"/>
            <a:ext cx="1089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RL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6071500" y="3068575"/>
            <a:ext cx="12525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Stacking layers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63725" y="1803525"/>
            <a:ext cx="1389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Wasserstein Distance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3725" y="2974975"/>
            <a:ext cx="1389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Gradient penalty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63725" y="3987250"/>
            <a:ext cx="1389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Solve it gracefully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GauGAN</a:t>
            </a:r>
            <a:endParaRPr/>
          </a:p>
        </p:txBody>
      </p:sp>
      <p:sp>
        <p:nvSpPr>
          <p:cNvPr id="553" name="Google Shape;55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SPADE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Use encoder (Style)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54" name="Google Shape;554;p62"/>
          <p:cNvSpPr txBox="1"/>
          <p:nvPr/>
        </p:nvSpPr>
        <p:spPr>
          <a:xfrm>
            <a:off x="5472450" y="431665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Park T, Liu MY, Wang TC, Zhu JY. Semantic image synthesis with spatially-adaptive normalization. InProceedings of the IEEE Conference on Computer Vision and Pattern Recognition 2019 (pp. 2337-2346).</a:t>
            </a:r>
            <a:endParaRPr/>
          </a:p>
        </p:txBody>
      </p:sp>
      <p:sp>
        <p:nvSpPr>
          <p:cNvPr id="555" name="Google Shape;555;p62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649" y="559325"/>
            <a:ext cx="561655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Unconditional Normalization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67665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3"/>
          <p:cNvSpPr txBox="1"/>
          <p:nvPr/>
        </p:nvSpPr>
        <p:spPr>
          <a:xfrm>
            <a:off x="5289425" y="4292325"/>
            <a:ext cx="30000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Wu Y, He K. Group normalization. InProceedings of the European Conference on Computer Vision (ECCV) 2018 (pp. 3-19).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onditional Normalization (SPADE)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1800" y="1145825"/>
            <a:ext cx="53117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Normalization (SPADE)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8" name="Google Shape;5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1800" y="1145825"/>
            <a:ext cx="531173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934" y="1385963"/>
            <a:ext cx="3725378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SPADE ResBlk</a:t>
            </a:r>
            <a:endParaRPr/>
          </a:p>
        </p:txBody>
      </p:sp>
      <p:sp>
        <p:nvSpPr>
          <p:cNvPr id="585" name="Google Shape;58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6" name="Google Shape;5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00" y="1109325"/>
            <a:ext cx="44598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GauGAN</a:t>
            </a:r>
            <a:endParaRPr/>
          </a:p>
        </p:txBody>
      </p:sp>
      <p:sp>
        <p:nvSpPr>
          <p:cNvPr id="592" name="Google Shape;59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>
                <a:solidFill>
                  <a:srgbClr val="B7B7B7"/>
                </a:solidFill>
              </a:rPr>
              <a:t>SPADE</a:t>
            </a:r>
            <a:endParaRPr b="1"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Use encoder (Style)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93" name="Google Shape;593;p67"/>
          <p:cNvSpPr txBox="1"/>
          <p:nvPr/>
        </p:nvSpPr>
        <p:spPr>
          <a:xfrm>
            <a:off x="5472450" y="431665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Park T, Liu MY, Wang TC, Zhu JY. Semantic image synthesis with spatially-adaptive normalization. InProceedings of the IEEE Conference on Computer Vision and Pattern Recognition 2019 (pp. 2337-2346).</a:t>
            </a:r>
            <a:endParaRPr/>
          </a:p>
        </p:txBody>
      </p:sp>
      <p:sp>
        <p:nvSpPr>
          <p:cNvPr id="594" name="Google Shape;594;p67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649" y="559325"/>
            <a:ext cx="561655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25" y="511411"/>
            <a:ext cx="4208450" cy="43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8"/>
          <p:cNvSpPr txBox="1"/>
          <p:nvPr>
            <p:ph type="title"/>
          </p:nvPr>
        </p:nvSpPr>
        <p:spPr>
          <a:xfrm>
            <a:off x="439775" y="74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</a:t>
            </a:r>
            <a:endParaRPr/>
          </a:p>
        </p:txBody>
      </p:sp>
      <p:sp>
        <p:nvSpPr>
          <p:cNvPr id="603" name="Google Shape;603;p68"/>
          <p:cNvSpPr txBox="1"/>
          <p:nvPr/>
        </p:nvSpPr>
        <p:spPr>
          <a:xfrm>
            <a:off x="6201375" y="2054975"/>
            <a:ext cx="1775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VAE-GAN</a:t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GauGAN</a:t>
            </a:r>
            <a:endParaRPr/>
          </a:p>
        </p:txBody>
      </p:sp>
      <p:sp>
        <p:nvSpPr>
          <p:cNvPr id="609" name="Google Shape;609;p69"/>
          <p:cNvSpPr txBox="1"/>
          <p:nvPr/>
        </p:nvSpPr>
        <p:spPr>
          <a:xfrm>
            <a:off x="4725750" y="170250"/>
            <a:ext cx="42954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Park T, Liu MY, Wang TC, Zhu JY. Semantic image synthesis with spatially-adaptive normalization. InProceedings of the IEEE Conference on Computer Vision and Pattern Recognition 2019 (pp. 2337-2346).</a:t>
            </a:r>
            <a:endParaRPr/>
          </a:p>
        </p:txBody>
      </p:sp>
      <p:sp>
        <p:nvSpPr>
          <p:cNvPr id="610" name="Google Shape;610;p69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1" name="Google Shape;6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0" y="1017725"/>
            <a:ext cx="8228475" cy="39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7" name="Google Shape;6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25" y="511411"/>
            <a:ext cx="4208450" cy="43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0"/>
          <p:cNvSpPr txBox="1"/>
          <p:nvPr>
            <p:ph type="title"/>
          </p:nvPr>
        </p:nvSpPr>
        <p:spPr>
          <a:xfrm>
            <a:off x="439775" y="74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</a:t>
            </a:r>
            <a:endParaRPr/>
          </a:p>
        </p:txBody>
      </p:sp>
      <p:sp>
        <p:nvSpPr>
          <p:cNvPr id="619" name="Google Shape;619;p70"/>
          <p:cNvSpPr txBox="1"/>
          <p:nvPr/>
        </p:nvSpPr>
        <p:spPr>
          <a:xfrm>
            <a:off x="6201375" y="2054975"/>
            <a:ext cx="1775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VAE-GAN</a:t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5" name="Google Shape;625;p7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61425" y="511411"/>
            <a:ext cx="4208450" cy="43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1"/>
          <p:cNvSpPr txBox="1"/>
          <p:nvPr>
            <p:ph type="title"/>
          </p:nvPr>
        </p:nvSpPr>
        <p:spPr>
          <a:xfrm>
            <a:off x="439775" y="74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cxnSp>
        <p:nvCxnSpPr>
          <p:cNvPr id="627" name="Google Shape;627;p71"/>
          <p:cNvCxnSpPr/>
          <p:nvPr/>
        </p:nvCxnSpPr>
        <p:spPr>
          <a:xfrm flipH="1" rot="10800000">
            <a:off x="3635725" y="474100"/>
            <a:ext cx="4839600" cy="9729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28" name="Google Shape;628;p71"/>
          <p:cNvCxnSpPr/>
          <p:nvPr/>
        </p:nvCxnSpPr>
        <p:spPr>
          <a:xfrm flipH="1" rot="10800000">
            <a:off x="2103600" y="390100"/>
            <a:ext cx="2832900" cy="1081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29" name="Google Shape;629;p71"/>
          <p:cNvCxnSpPr/>
          <p:nvPr/>
        </p:nvCxnSpPr>
        <p:spPr>
          <a:xfrm>
            <a:off x="2687275" y="2067125"/>
            <a:ext cx="2249400" cy="25050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30" name="Google Shape;630;p71"/>
          <p:cNvCxnSpPr/>
          <p:nvPr/>
        </p:nvCxnSpPr>
        <p:spPr>
          <a:xfrm>
            <a:off x="3039900" y="2079275"/>
            <a:ext cx="5411100" cy="25050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631" name="Google Shape;63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537" y="390014"/>
            <a:ext cx="3502575" cy="418388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2" name="Google Shape;632;p71"/>
          <p:cNvSpPr/>
          <p:nvPr/>
        </p:nvSpPr>
        <p:spPr>
          <a:xfrm>
            <a:off x="4773025" y="4310975"/>
            <a:ext cx="4012800" cy="49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Recap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SAGAN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BigGAN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SinGAN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GauGAN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GANILLA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NICE-GAN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7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61425" y="511411"/>
            <a:ext cx="4208450" cy="43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2"/>
          <p:cNvSpPr txBox="1"/>
          <p:nvPr>
            <p:ph type="title"/>
          </p:nvPr>
        </p:nvSpPr>
        <p:spPr>
          <a:xfrm>
            <a:off x="439775" y="74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cxnSp>
        <p:nvCxnSpPr>
          <p:cNvPr id="640" name="Google Shape;640;p72"/>
          <p:cNvCxnSpPr/>
          <p:nvPr/>
        </p:nvCxnSpPr>
        <p:spPr>
          <a:xfrm flipH="1" rot="10800000">
            <a:off x="3078500" y="291700"/>
            <a:ext cx="5518200" cy="2102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41" name="Google Shape;641;p72"/>
          <p:cNvCxnSpPr/>
          <p:nvPr/>
        </p:nvCxnSpPr>
        <p:spPr>
          <a:xfrm flipH="1" rot="10800000">
            <a:off x="2660425" y="304025"/>
            <a:ext cx="2264100" cy="2096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42" name="Google Shape;642;p72"/>
          <p:cNvCxnSpPr/>
          <p:nvPr/>
        </p:nvCxnSpPr>
        <p:spPr>
          <a:xfrm>
            <a:off x="2103000" y="3395225"/>
            <a:ext cx="2821800" cy="13713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43" name="Google Shape;643;p72"/>
          <p:cNvCxnSpPr/>
          <p:nvPr/>
        </p:nvCxnSpPr>
        <p:spPr>
          <a:xfrm>
            <a:off x="3654925" y="3376225"/>
            <a:ext cx="4929900" cy="1378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644" name="Google Shape;64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500" y="279650"/>
            <a:ext cx="3646200" cy="4486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0" name="Google Shape;650;p7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61425" y="511411"/>
            <a:ext cx="4208450" cy="43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3"/>
          <p:cNvSpPr txBox="1"/>
          <p:nvPr>
            <p:ph type="title"/>
          </p:nvPr>
        </p:nvSpPr>
        <p:spPr>
          <a:xfrm>
            <a:off x="439775" y="74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cxnSp>
        <p:nvCxnSpPr>
          <p:cNvPr id="652" name="Google Shape;652;p73"/>
          <p:cNvCxnSpPr/>
          <p:nvPr/>
        </p:nvCxnSpPr>
        <p:spPr>
          <a:xfrm flipH="1" rot="10800000">
            <a:off x="3654925" y="680725"/>
            <a:ext cx="5185200" cy="35823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53" name="Google Shape;653;p73"/>
          <p:cNvCxnSpPr/>
          <p:nvPr/>
        </p:nvCxnSpPr>
        <p:spPr>
          <a:xfrm flipH="1" rot="10800000">
            <a:off x="2090350" y="656500"/>
            <a:ext cx="2785500" cy="3619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54" name="Google Shape;654;p73"/>
          <p:cNvCxnSpPr/>
          <p:nvPr/>
        </p:nvCxnSpPr>
        <p:spPr>
          <a:xfrm flipH="1" rot="10800000">
            <a:off x="2451400" y="4316625"/>
            <a:ext cx="2460900" cy="4278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55" name="Google Shape;655;p73"/>
          <p:cNvCxnSpPr/>
          <p:nvPr/>
        </p:nvCxnSpPr>
        <p:spPr>
          <a:xfrm flipH="1" rot="10800000">
            <a:off x="3300200" y="4316750"/>
            <a:ext cx="5600400" cy="446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656" name="Google Shape;65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500" y="668775"/>
            <a:ext cx="3916850" cy="3618682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62" name="Google Shape;66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Recap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SAGAN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BigGAN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SinGAN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GauGAN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GANILLA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NICE-GAN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63" name="Google Shape;66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GANILLA</a:t>
            </a:r>
            <a:endParaRPr/>
          </a:p>
        </p:txBody>
      </p:sp>
      <p:sp>
        <p:nvSpPr>
          <p:cNvPr id="669" name="Google Shape;66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Unpaired data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Either Style or Content (e.g. CycleGAN, DualGAN, CartoonGAN)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 an extensive children’s books illustration dataset</a:t>
            </a:r>
            <a:endParaRPr/>
          </a:p>
        </p:txBody>
      </p:sp>
      <p:sp>
        <p:nvSpPr>
          <p:cNvPr id="670" name="Google Shape;670;p75"/>
          <p:cNvSpPr txBox="1"/>
          <p:nvPr/>
        </p:nvSpPr>
        <p:spPr>
          <a:xfrm>
            <a:off x="5472450" y="417075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Hicsonmez S, Samet N, Akbas E, Duygulu P. GANILLA: Generative adversarial networks for image to illustration translation. Image and Vision Computing. 2020 Mar 1;95:103886.</a:t>
            </a:r>
            <a:endParaRPr/>
          </a:p>
        </p:txBody>
      </p:sp>
      <p:sp>
        <p:nvSpPr>
          <p:cNvPr id="671" name="Google Shape;671;p75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GANILLA</a:t>
            </a:r>
            <a:endParaRPr/>
          </a:p>
        </p:txBody>
      </p:sp>
      <p:sp>
        <p:nvSpPr>
          <p:cNvPr id="677" name="Google Shape;67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Unpaired data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Either Style or Content (e.g. CycleGAN, DualGAN, CartoonGAN)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Propose an extensive children’s books illustration dataset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78" name="Google Shape;678;p76"/>
          <p:cNvSpPr txBox="1"/>
          <p:nvPr/>
        </p:nvSpPr>
        <p:spPr>
          <a:xfrm>
            <a:off x="5472450" y="417075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Hicsonmez S, Samet N, Akbas E, Duygulu P. GANILLA: Generative adversarial networks for image to illustration translation. Image and Vision Computing. 2020 Mar 1;95:103886.</a:t>
            </a:r>
            <a:endParaRPr/>
          </a:p>
        </p:txBody>
      </p:sp>
      <p:sp>
        <p:nvSpPr>
          <p:cNvPr id="679" name="Google Shape;679;p76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CycleGAN, DualGAN, and CartoonGAN</a:t>
            </a:r>
            <a:endParaRPr/>
          </a:p>
        </p:txBody>
      </p:sp>
      <p:sp>
        <p:nvSpPr>
          <p:cNvPr id="685" name="Google Shape;685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Unsupervised conditional generation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CycleGAN &amp; DualGAN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CycleGAN in Voice Conversion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86" name="Google Shape;686;p77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7" name="Google Shape;687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4200" y="1665950"/>
            <a:ext cx="5205575" cy="29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G</a:t>
            </a:r>
            <a:endParaRPr/>
          </a:p>
        </p:txBody>
      </p:sp>
      <p:sp>
        <p:nvSpPr>
          <p:cNvPr id="693" name="Google Shape;693;p78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4" name="Google Shape;69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62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425" y="3551938"/>
            <a:ext cx="6940868" cy="36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46250"/>
            <a:ext cx="8839200" cy="5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GANILLA</a:t>
            </a:r>
            <a:endParaRPr/>
          </a:p>
        </p:txBody>
      </p:sp>
      <p:sp>
        <p:nvSpPr>
          <p:cNvPr id="702" name="Google Shape;702;p79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3" name="Google Shape;703;p79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152400" y="1170125"/>
            <a:ext cx="8839200" cy="16237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79"/>
          <p:cNvCxnSpPr/>
          <p:nvPr/>
        </p:nvCxnSpPr>
        <p:spPr>
          <a:xfrm flipH="1" rot="10800000">
            <a:off x="119525" y="1583800"/>
            <a:ext cx="6335100" cy="794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05" name="Google Shape;705;p79"/>
          <p:cNvCxnSpPr/>
          <p:nvPr/>
        </p:nvCxnSpPr>
        <p:spPr>
          <a:xfrm rot="10800000">
            <a:off x="8695675" y="1517225"/>
            <a:ext cx="328800" cy="813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06" name="Google Shape;706;p79"/>
          <p:cNvCxnSpPr/>
          <p:nvPr/>
        </p:nvCxnSpPr>
        <p:spPr>
          <a:xfrm rot="10800000">
            <a:off x="8695675" y="2225525"/>
            <a:ext cx="328800" cy="2316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07" name="Google Shape;707;p79"/>
          <p:cNvCxnSpPr/>
          <p:nvPr/>
        </p:nvCxnSpPr>
        <p:spPr>
          <a:xfrm flipH="1" rot="10800000">
            <a:off x="104600" y="2225525"/>
            <a:ext cx="6350100" cy="2316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708" name="Google Shape;70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25" y="2378512"/>
            <a:ext cx="8904950" cy="21474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9" name="Google Shape;709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3600" y="652413"/>
            <a:ext cx="6940868" cy="36530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9"/>
          <p:cNvSpPr txBox="1"/>
          <p:nvPr/>
        </p:nvSpPr>
        <p:spPr>
          <a:xfrm>
            <a:off x="896475" y="4676600"/>
            <a:ext cx="536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Morphological features: Edge, Shape.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G</a:t>
            </a:r>
            <a:endParaRPr/>
          </a:p>
        </p:txBody>
      </p:sp>
      <p:sp>
        <p:nvSpPr>
          <p:cNvPr id="716" name="Google Shape;716;p80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7" name="Google Shape;71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62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425" y="4694938"/>
            <a:ext cx="6940868" cy="36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89250"/>
            <a:ext cx="8839200" cy="5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0500" y="2646475"/>
            <a:ext cx="5152150" cy="15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GANILLA</a:t>
            </a:r>
            <a:endParaRPr/>
          </a:p>
        </p:txBody>
      </p:sp>
      <p:sp>
        <p:nvSpPr>
          <p:cNvPr id="726" name="Google Shape;726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Unpaired data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Either Style or Content (e.g. CycleGAN, DualGAN, CartoonGAN)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Propose an extensive children’s books illustration dataset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27" name="Google Shape;727;p81"/>
          <p:cNvSpPr txBox="1"/>
          <p:nvPr/>
        </p:nvSpPr>
        <p:spPr>
          <a:xfrm>
            <a:off x="5472450" y="417075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Hicsonmez S, Samet N, Akbas E, Duygulu P. GANILLA: Generative adversarial networks for image to illustration translation. Image and Vision Computing. 2020 Mar 1;95:103886.</a:t>
            </a:r>
            <a:endParaRPr/>
          </a:p>
        </p:txBody>
      </p:sp>
      <p:sp>
        <p:nvSpPr>
          <p:cNvPr id="728" name="Google Shape;728;p81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 GAN (SAGAN)</a:t>
            </a:r>
            <a:endParaRPr/>
          </a:p>
        </p:txBody>
      </p:sp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Self-attention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Spectral normalization (SN) for both G and 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Imbalanced learning rate for G and D (TTUR)</a:t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5678525" y="4292325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Zhang H, Goodfellow I, Metaxas D, Odena A. Self-attention generative adversarial networks. arXiv preprint arXiv:1805.08318. 2018 May 21.</a:t>
            </a:r>
            <a:endParaRPr/>
          </a:p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34" name="Google Shape;734;p82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5" name="Google Shape;7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50" y="-76550"/>
            <a:ext cx="6828199" cy="50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41" name="Google Shape;741;p83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2" name="Google Shape;74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325"/>
            <a:ext cx="8839201" cy="174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8225"/>
            <a:ext cx="8839200" cy="162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49" name="Google Shape;749;p84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0" name="Google Shape;7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000" y="87925"/>
            <a:ext cx="5654025" cy="494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1325" y="4258650"/>
            <a:ext cx="214267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Hayao Style (</a:t>
            </a:r>
            <a:r>
              <a:rPr lang="en"/>
              <a:t>宮崎駿</a:t>
            </a:r>
            <a:r>
              <a:rPr lang="en"/>
              <a:t>)</a:t>
            </a:r>
            <a:endParaRPr/>
          </a:p>
        </p:txBody>
      </p:sp>
      <p:sp>
        <p:nvSpPr>
          <p:cNvPr id="757" name="Google Shape;757;p85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8" name="Google Shape;7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50" y="980350"/>
            <a:ext cx="7431924" cy="40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450" y="57550"/>
            <a:ext cx="1816701" cy="10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65" name="Google Shape;765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Recap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SAGAN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BigGAN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SinGAN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GauGAN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GANILLA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NICE-GAN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66" name="Google Shape;76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NICE-GAN</a:t>
            </a:r>
            <a:endParaRPr/>
          </a:p>
        </p:txBody>
      </p:sp>
      <p:sp>
        <p:nvSpPr>
          <p:cNvPr id="772" name="Google Shape;772;p87"/>
          <p:cNvSpPr txBox="1"/>
          <p:nvPr>
            <p:ph idx="1" type="body"/>
          </p:nvPr>
        </p:nvSpPr>
        <p:spPr>
          <a:xfrm>
            <a:off x="3466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independent encoder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structure</a:t>
            </a:r>
            <a:endParaRPr/>
          </a:p>
        </p:txBody>
      </p:sp>
      <p:sp>
        <p:nvSpPr>
          <p:cNvPr id="773" name="Google Shape;773;p87"/>
          <p:cNvSpPr txBox="1"/>
          <p:nvPr/>
        </p:nvSpPr>
        <p:spPr>
          <a:xfrm>
            <a:off x="5472450" y="417075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Chen R, Huang W, Huang B, Sun F, Fang B. Reusing Discriminators for Encoding Towards Unsupervised Image-to-Image Translation. arXiv preprint arXiv:2003.00273. 2020 Feb 29.</a:t>
            </a:r>
            <a:endParaRPr/>
          </a:p>
        </p:txBody>
      </p:sp>
      <p:sp>
        <p:nvSpPr>
          <p:cNvPr id="774" name="Google Shape;774;p87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NICE-GAN</a:t>
            </a:r>
            <a:endParaRPr/>
          </a:p>
        </p:txBody>
      </p:sp>
      <p:sp>
        <p:nvSpPr>
          <p:cNvPr id="780" name="Google Shape;780;p88"/>
          <p:cNvSpPr txBox="1"/>
          <p:nvPr>
            <p:ph idx="1" type="body"/>
          </p:nvPr>
        </p:nvSpPr>
        <p:spPr>
          <a:xfrm>
            <a:off x="3466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No independent encoder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Model structure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781" name="Google Shape;781;p88"/>
          <p:cNvSpPr txBox="1"/>
          <p:nvPr/>
        </p:nvSpPr>
        <p:spPr>
          <a:xfrm>
            <a:off x="5472450" y="417075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Chen R, Huang W, Huang B, Sun F, Fang B. Reusing Discriminators for Encoding Towards Unsupervised Image-to-Image Translation. arXiv preprint arXiv:2003.00273. 2020 Feb 29.</a:t>
            </a:r>
            <a:endParaRPr/>
          </a:p>
        </p:txBody>
      </p:sp>
      <p:sp>
        <p:nvSpPr>
          <p:cNvPr id="782" name="Google Shape;782;p88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independent encoder</a:t>
            </a:r>
            <a:endParaRPr/>
          </a:p>
        </p:txBody>
      </p:sp>
      <p:sp>
        <p:nvSpPr>
          <p:cNvPr id="788" name="Google Shape;788;p89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9" name="Google Shape;78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875" y="1284588"/>
            <a:ext cx="54483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</a:t>
            </a:r>
            <a:endParaRPr/>
          </a:p>
        </p:txBody>
      </p:sp>
      <p:sp>
        <p:nvSpPr>
          <p:cNvPr id="795" name="Google Shape;795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Classifying</a:t>
            </a:r>
            <a:endParaRPr/>
          </a:p>
        </p:txBody>
      </p:sp>
      <p:sp>
        <p:nvSpPr>
          <p:cNvPr id="796" name="Google Shape;796;p90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sharing encoder and D</a:t>
            </a:r>
            <a:endParaRPr/>
          </a:p>
        </p:txBody>
      </p:sp>
      <p:sp>
        <p:nvSpPr>
          <p:cNvPr id="802" name="Google Shape;802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train encoder independently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encoder is trained more efficiently</a:t>
            </a:r>
            <a:endParaRPr/>
          </a:p>
        </p:txBody>
      </p:sp>
      <p:sp>
        <p:nvSpPr>
          <p:cNvPr id="803" name="Google Shape;803;p91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 GAN (SAGAN)</a:t>
            </a:r>
            <a:endParaRPr/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Self-attention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Spectral normalization (SN) for both G and D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Imbalanced learning rate for G and D (TTUR)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5678525" y="4292325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Zhang H, Goodfellow I, Metaxas D, Odena A. Self-attention generative adversarial networks. arXiv preprint arXiv:1805.08318. 2018 May 21.</a:t>
            </a:r>
            <a:endParaRPr/>
          </a:p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of training </a:t>
            </a:r>
            <a:r>
              <a:rPr lang="en"/>
              <a:t>D</a:t>
            </a:r>
            <a:endParaRPr/>
          </a:p>
        </p:txBody>
      </p:sp>
      <p:sp>
        <p:nvSpPr>
          <p:cNvPr id="809" name="Google Shape;809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Encoder: minimize loss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Discriminator: maximize loss</a:t>
            </a:r>
            <a:endParaRPr/>
          </a:p>
        </p:txBody>
      </p:sp>
      <p:sp>
        <p:nvSpPr>
          <p:cNvPr id="810" name="Google Shape;810;p92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NICE-GAN</a:t>
            </a:r>
            <a:endParaRPr/>
          </a:p>
        </p:txBody>
      </p:sp>
      <p:sp>
        <p:nvSpPr>
          <p:cNvPr id="816" name="Google Shape;816;p93"/>
          <p:cNvSpPr txBox="1"/>
          <p:nvPr>
            <p:ph idx="1" type="body"/>
          </p:nvPr>
        </p:nvSpPr>
        <p:spPr>
          <a:xfrm>
            <a:off x="3466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No independent encoder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Model structure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17" name="Google Shape;817;p93"/>
          <p:cNvSpPr txBox="1"/>
          <p:nvPr/>
        </p:nvSpPr>
        <p:spPr>
          <a:xfrm>
            <a:off x="5472450" y="4170750"/>
            <a:ext cx="3000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Chen R, Huang W, Huang B, Sun F, Fang B. Reusing Discriminators for Encoding Towards Unsupervised Image-to-Image Translation. arXiv preprint arXiv:2003.00273. 2020 Feb 29.</a:t>
            </a:r>
            <a:endParaRPr/>
          </a:p>
        </p:txBody>
      </p:sp>
      <p:sp>
        <p:nvSpPr>
          <p:cNvPr id="818" name="Google Shape;818;p93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Structure</a:t>
            </a:r>
            <a:endParaRPr/>
          </a:p>
        </p:txBody>
      </p:sp>
      <p:sp>
        <p:nvSpPr>
          <p:cNvPr id="824" name="Google Shape;824;p94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5" name="Google Shape;82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3633"/>
            <a:ext cx="9144001" cy="2916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831" name="Google Shape;831;p95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2" name="Google Shape;83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75" y="911200"/>
            <a:ext cx="7902276" cy="38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938" y="4757700"/>
            <a:ext cx="7078950" cy="2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839" name="Google Shape;839;p96"/>
          <p:cNvSpPr txBox="1"/>
          <p:nvPr>
            <p:ph idx="12" type="sldNum"/>
          </p:nvPr>
        </p:nvSpPr>
        <p:spPr>
          <a:xfrm>
            <a:off x="8472458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0" name="Google Shape;84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550" y="969150"/>
            <a:ext cx="7103949" cy="40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46" name="Google Shape;846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Recap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SAGAN (Self-attention)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BigGAN (</a:t>
            </a:r>
            <a:r>
              <a:rPr lang="en"/>
              <a:t>旗艦版 SAGAN</a:t>
            </a:r>
            <a:r>
              <a:rPr lang="en"/>
              <a:t>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SinGAN </a:t>
            </a:r>
            <a:r>
              <a:rPr lang="en"/>
              <a:t>(將一張圖片切成很多小圖片當作訓練資料</a:t>
            </a:r>
            <a:r>
              <a:rPr lang="en"/>
              <a:t>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GauGAN (Conditional normalization)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GANILLA (CycleGAN/DualGAN mega</a:t>
            </a:r>
            <a:r>
              <a:rPr lang="en"/>
              <a:t>進化、宮崎駿</a:t>
            </a:r>
            <a:r>
              <a:rPr lang="en"/>
              <a:t>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NICE-GAN (D</a:t>
            </a:r>
            <a:r>
              <a:rPr lang="en"/>
              <a:t>的前半部當成encoder</a:t>
            </a:r>
            <a:r>
              <a:rPr lang="en"/>
              <a:t>)</a:t>
            </a:r>
            <a:endParaRPr/>
          </a:p>
        </p:txBody>
      </p:sp>
      <p:sp>
        <p:nvSpPr>
          <p:cNvPr id="847" name="Google Shape;84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190875" y="2439600"/>
            <a:ext cx="1118700" cy="35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293300" y="4260475"/>
            <a:ext cx="1118700" cy="3525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2293300" y="2219250"/>
            <a:ext cx="1118700" cy="352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</a:t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2293300" y="1393475"/>
            <a:ext cx="1118700" cy="352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88" y="1304675"/>
            <a:ext cx="1336743" cy="13341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1"/>
          <p:cNvSpPr txBox="1"/>
          <p:nvPr/>
        </p:nvSpPr>
        <p:spPr>
          <a:xfrm>
            <a:off x="1240275" y="3015575"/>
            <a:ext cx="997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397575" y="2886525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2396650" y="2663075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2396650" y="1017725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5861663" y="864850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2396650" y="4660925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D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82" name="Google Shape;182;p21"/>
          <p:cNvCxnSpPr>
            <a:stCxn id="170" idx="3"/>
            <a:endCxn id="172" idx="1"/>
          </p:cNvCxnSpPr>
          <p:nvPr/>
        </p:nvCxnSpPr>
        <p:spPr>
          <a:xfrm flipH="1" rot="10800000">
            <a:off x="1309575" y="2395650"/>
            <a:ext cx="983700" cy="2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>
            <a:stCxn id="170" idx="3"/>
            <a:endCxn id="173" idx="1"/>
          </p:cNvCxnSpPr>
          <p:nvPr/>
        </p:nvCxnSpPr>
        <p:spPr>
          <a:xfrm flipH="1" rot="10800000">
            <a:off x="1309575" y="1569750"/>
            <a:ext cx="983700" cy="10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1"/>
          <p:cNvCxnSpPr>
            <a:stCxn id="170" idx="3"/>
            <a:endCxn id="171" idx="1"/>
          </p:cNvCxnSpPr>
          <p:nvPr/>
        </p:nvCxnSpPr>
        <p:spPr>
          <a:xfrm>
            <a:off x="1309575" y="2615850"/>
            <a:ext cx="983700" cy="18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1"/>
          <p:cNvSpPr/>
          <p:nvPr/>
        </p:nvSpPr>
        <p:spPr>
          <a:xfrm rot="5400000">
            <a:off x="8127875" y="2439588"/>
            <a:ext cx="1118700" cy="35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</a:t>
            </a:r>
            <a:r>
              <a:rPr lang="en"/>
              <a:t>put</a:t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 rot="5400000">
            <a:off x="4012633" y="1806319"/>
            <a:ext cx="1118700" cy="35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1"/>
                </a:solidFill>
              </a:rPr>
              <a:t>⊗</a:t>
            </a:r>
            <a:endParaRPr/>
          </a:p>
        </p:txBody>
      </p:sp>
      <p:cxnSp>
        <p:nvCxnSpPr>
          <p:cNvPr id="187" name="Google Shape;187;p21"/>
          <p:cNvCxnSpPr>
            <a:stCxn id="188" idx="0"/>
            <a:endCxn id="174" idx="1"/>
          </p:cNvCxnSpPr>
          <p:nvPr/>
        </p:nvCxnSpPr>
        <p:spPr>
          <a:xfrm>
            <a:off x="5381820" y="1971594"/>
            <a:ext cx="26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1"/>
          <p:cNvCxnSpPr/>
          <p:nvPr/>
        </p:nvCxnSpPr>
        <p:spPr>
          <a:xfrm>
            <a:off x="3412000" y="2395488"/>
            <a:ext cx="9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1"/>
          <p:cNvCxnSpPr/>
          <p:nvPr/>
        </p:nvCxnSpPr>
        <p:spPr>
          <a:xfrm>
            <a:off x="3425963" y="1569713"/>
            <a:ext cx="9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1"/>
          <p:cNvSpPr txBox="1"/>
          <p:nvPr/>
        </p:nvSpPr>
        <p:spPr>
          <a:xfrm>
            <a:off x="3298913" y="1217225"/>
            <a:ext cx="1118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Transpose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 rot="5400000">
            <a:off x="4646220" y="1795344"/>
            <a:ext cx="1118700" cy="35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Softmax</a:t>
            </a:r>
            <a:endParaRPr/>
          </a:p>
        </p:txBody>
      </p:sp>
      <p:cxnSp>
        <p:nvCxnSpPr>
          <p:cNvPr id="192" name="Google Shape;192;p21"/>
          <p:cNvCxnSpPr>
            <a:stCxn id="186" idx="0"/>
            <a:endCxn id="188" idx="2"/>
          </p:cNvCxnSpPr>
          <p:nvPr/>
        </p:nvCxnSpPr>
        <p:spPr>
          <a:xfrm flipH="1" rot="10800000">
            <a:off x="4748233" y="1971469"/>
            <a:ext cx="2811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1"/>
          <p:cNvSpPr txBox="1"/>
          <p:nvPr/>
        </p:nvSpPr>
        <p:spPr>
          <a:xfrm>
            <a:off x="4115975" y="2571750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L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94" name="Google Shape;194;p21"/>
          <p:cNvCxnSpPr>
            <a:stCxn id="174" idx="3"/>
            <a:endCxn id="195" idx="2"/>
          </p:cNvCxnSpPr>
          <p:nvPr/>
        </p:nvCxnSpPr>
        <p:spPr>
          <a:xfrm>
            <a:off x="6986031" y="1971725"/>
            <a:ext cx="318600" cy="6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1"/>
          <p:cNvCxnSpPr>
            <a:stCxn id="171" idx="3"/>
            <a:endCxn id="195" idx="2"/>
          </p:cNvCxnSpPr>
          <p:nvPr/>
        </p:nvCxnSpPr>
        <p:spPr>
          <a:xfrm flipH="1" rot="10800000">
            <a:off x="3412000" y="2615725"/>
            <a:ext cx="3892500" cy="18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1"/>
          <p:cNvSpPr/>
          <p:nvPr/>
        </p:nvSpPr>
        <p:spPr>
          <a:xfrm rot="5400000">
            <a:off x="6921408" y="2439594"/>
            <a:ext cx="1118700" cy="35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⊗</a:t>
            </a:r>
            <a:endParaRPr/>
          </a:p>
        </p:txBody>
      </p:sp>
      <p:cxnSp>
        <p:nvCxnSpPr>
          <p:cNvPr id="197" name="Google Shape;197;p21"/>
          <p:cNvCxnSpPr>
            <a:stCxn id="195" idx="0"/>
            <a:endCxn id="185" idx="2"/>
          </p:cNvCxnSpPr>
          <p:nvPr/>
        </p:nvCxnSpPr>
        <p:spPr>
          <a:xfrm>
            <a:off x="7657008" y="2615844"/>
            <a:ext cx="8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1"/>
          <p:cNvSpPr txBox="1"/>
          <p:nvPr/>
        </p:nvSpPr>
        <p:spPr>
          <a:xfrm>
            <a:off x="8231225" y="3349975"/>
            <a:ext cx="912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 × 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5488000" y="4436600"/>
            <a:ext cx="2841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⊗: Matrix Multiplication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